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8" r:id="rId9"/>
    <p:sldId id="282" r:id="rId10"/>
    <p:sldId id="283" r:id="rId11"/>
    <p:sldId id="270" r:id="rId12"/>
    <p:sldId id="286" r:id="rId13"/>
    <p:sldId id="271" r:id="rId14"/>
    <p:sldId id="272" r:id="rId15"/>
    <p:sldId id="275" r:id="rId16"/>
    <p:sldId id="276" r:id="rId17"/>
    <p:sldId id="268" r:id="rId18"/>
    <p:sldId id="265" r:id="rId19"/>
    <p:sldId id="269" r:id="rId20"/>
    <p:sldId id="287" r:id="rId21"/>
    <p:sldId id="264" r:id="rId22"/>
    <p:sldId id="273" r:id="rId23"/>
    <p:sldId id="261" r:id="rId24"/>
    <p:sldId id="274" r:id="rId25"/>
    <p:sldId id="277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e El Madawi" initials="SEM" lastIdx="30" clrIdx="0"/>
  <p:cmAuthor id="2" name="Jamie Halsall" initials="J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32" autoAdjust="0"/>
    <p:restoredTop sz="94660"/>
  </p:normalViewPr>
  <p:slideViewPr>
    <p:cSldViewPr>
      <p:cViewPr>
        <p:scale>
          <a:sx n="114" d="100"/>
          <a:sy n="114" d="100"/>
        </p:scale>
        <p:origin x="-750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31T10:13:53.394" idx="27">
    <p:pos x="3347" y="56"/>
    <p:text>I can't alter the text in the figure... there are one or two minor issues (missing conjunctions, hyohens, etc.) and the text is possibly a bit small.</p:text>
    <p:extLst>
      <p:ext uri="{C676402C-5697-4E1C-873F-D02D1690AC5C}">
        <p15:threadingInfo xmlns:p15="http://schemas.microsoft.com/office/powerpoint/2012/main" xmlns="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80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952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84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933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65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36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950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608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375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94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91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D8765-FCB0-4B96-AD4D-69981B475D0F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4B81-E9C8-41D6-8839-DBEF66930D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75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Joined-Up </a:t>
            </a:r>
            <a:r>
              <a:rPr lang="en-GB" b="1" dirty="0"/>
              <a:t>Thinking: Social Enterprise, Research and the Curriculum in Today’s Global World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3568" y="4109782"/>
            <a:ext cx="7920880" cy="11521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Dr Jamie </a:t>
            </a:r>
            <a:r>
              <a:rPr lang="en-GB" dirty="0" err="1"/>
              <a:t>Halsall</a:t>
            </a:r>
            <a:r>
              <a:rPr lang="en-GB" dirty="0"/>
              <a:t>, Dr </a:t>
            </a:r>
            <a:r>
              <a:rPr lang="en-GB" dirty="0" err="1"/>
              <a:t>Roopinder</a:t>
            </a:r>
            <a:r>
              <a:rPr lang="en-GB" dirty="0"/>
              <a:t> Oberoi and </a:t>
            </a:r>
          </a:p>
          <a:p>
            <a:r>
              <a:rPr lang="en-GB" dirty="0"/>
              <a:t>Dr Michael Snowden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9316" y="5877273"/>
            <a:ext cx="2314804" cy="88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Image result for university of delh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06" y="5258056"/>
            <a:ext cx="1462089" cy="14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733" y="188640"/>
            <a:ext cx="2100387" cy="7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16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Globalisation and Social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en-GB" dirty="0"/>
              <a:t>Traditionally, social policy is mainly focussed on a national context.</a:t>
            </a:r>
          </a:p>
          <a:p>
            <a:r>
              <a:rPr lang="en-GB" dirty="0"/>
              <a:t>Globalisation has caused nations to think globally. </a:t>
            </a:r>
          </a:p>
          <a:p>
            <a:endParaRPr lang="en-GB" dirty="0"/>
          </a:p>
          <a:p>
            <a:r>
              <a:rPr lang="en-GB" dirty="0" err="1"/>
              <a:t>Yeates</a:t>
            </a:r>
            <a:r>
              <a:rPr lang="en-GB" dirty="0"/>
              <a:t> (2001, p. </a:t>
            </a:r>
            <a:r>
              <a:rPr lang="en-GB" dirty="0" smtClean="0"/>
              <a:t>17)has </a:t>
            </a:r>
            <a:r>
              <a:rPr lang="en-GB" dirty="0"/>
              <a:t>long argued that globalisation in a social policy context creates “uneven development and geo-economic </a:t>
            </a:r>
            <a:r>
              <a:rPr lang="en-GB" dirty="0" smtClean="0"/>
              <a:t>inequality.”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87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The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en-GB" dirty="0"/>
              <a:t>Module based </a:t>
            </a:r>
          </a:p>
          <a:p>
            <a:pPr lvl="1"/>
            <a:r>
              <a:rPr lang="en-GB" dirty="0"/>
              <a:t>Heutagogical approach to teaching and learning </a:t>
            </a:r>
          </a:p>
          <a:p>
            <a:r>
              <a:rPr lang="en-GB" dirty="0"/>
              <a:t>Research led </a:t>
            </a:r>
          </a:p>
          <a:p>
            <a:pPr lvl="1"/>
            <a:r>
              <a:rPr lang="en-GB" dirty="0"/>
              <a:t>Student to undertake a research project</a:t>
            </a:r>
          </a:p>
          <a:p>
            <a:pPr lvl="1"/>
            <a:r>
              <a:rPr lang="en-GB" dirty="0"/>
              <a:t>Supervised </a:t>
            </a:r>
          </a:p>
          <a:p>
            <a:pPr lvl="1"/>
            <a:r>
              <a:rPr lang="en-GB" dirty="0"/>
              <a:t>Impact on society </a:t>
            </a:r>
          </a:p>
          <a:p>
            <a:r>
              <a:rPr lang="en-GB" dirty="0"/>
              <a:t>Transferable skills</a:t>
            </a:r>
          </a:p>
          <a:p>
            <a:pPr lvl="1"/>
            <a:r>
              <a:rPr lang="en-GB" dirty="0"/>
              <a:t>Working in the sector</a:t>
            </a:r>
          </a:p>
          <a:p>
            <a:pPr lvl="1"/>
            <a:r>
              <a:rPr lang="en-GB" dirty="0"/>
              <a:t>Setting up a social enterprise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96344" cy="24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218" y="620688"/>
            <a:ext cx="2316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420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Examples of Social Enterprises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10466" cy="5193868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Kibble Education and Care Centre </a:t>
            </a:r>
            <a:endParaRPr lang="en-GB" dirty="0"/>
          </a:p>
          <a:p>
            <a:pPr lvl="1"/>
            <a:r>
              <a:rPr lang="en-GB" i="1" dirty="0"/>
              <a:t>Purpose: to support children and young people who are regarded to be at risk.</a:t>
            </a:r>
            <a:endParaRPr lang="en-GB" dirty="0"/>
          </a:p>
          <a:p>
            <a:pPr lvl="0"/>
            <a:r>
              <a:rPr lang="en-GB" b="1" dirty="0"/>
              <a:t>Social Bite</a:t>
            </a:r>
            <a:endParaRPr lang="en-GB" dirty="0"/>
          </a:p>
          <a:p>
            <a:pPr lvl="1"/>
            <a:r>
              <a:rPr lang="en-GB" i="1" dirty="0"/>
              <a:t>Purpose: to provide housing for people who are homeless.</a:t>
            </a:r>
            <a:endParaRPr lang="en-GB" dirty="0"/>
          </a:p>
          <a:p>
            <a:pPr lvl="0"/>
            <a:r>
              <a:rPr lang="en-GB" b="1" dirty="0"/>
              <a:t>The Wise Group</a:t>
            </a:r>
            <a:endParaRPr lang="en-GB" dirty="0"/>
          </a:p>
          <a:p>
            <a:pPr lvl="1"/>
            <a:r>
              <a:rPr lang="en-GB" i="1" dirty="0"/>
              <a:t>Purpose: to deliver services in three areas: employability and skills, sustainability, and community justice.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84168" y="6309320"/>
            <a:ext cx="267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(Oberoi and </a:t>
            </a:r>
            <a:r>
              <a:rPr lang="en-GB" dirty="0" err="1"/>
              <a:t>Halsall</a:t>
            </a:r>
            <a:r>
              <a:rPr lang="en-GB" dirty="0"/>
              <a:t>, </a:t>
            </a:r>
            <a:r>
              <a:rPr lang="en-GB" dirty="0" smtClean="0"/>
              <a:t>2019)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199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Findings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Social Enterprise: Defining the Term </a:t>
            </a:r>
          </a:p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i="1" dirty="0"/>
              <a:t>“…</a:t>
            </a:r>
            <a:r>
              <a:rPr lang="en-GB" i="1" dirty="0" smtClean="0"/>
              <a:t>it’s </a:t>
            </a:r>
            <a:r>
              <a:rPr lang="en-GB" i="1" dirty="0"/>
              <a:t>business that has some kind of social benefit or social good or environmental benefit.”</a:t>
            </a:r>
          </a:p>
          <a:p>
            <a:pPr marL="0" indent="0" algn="just">
              <a:buNone/>
            </a:pPr>
            <a:endParaRPr lang="en-GB" i="1" dirty="0"/>
          </a:p>
          <a:p>
            <a:pPr marL="0" indent="0" algn="just">
              <a:buNone/>
            </a:pPr>
            <a:r>
              <a:rPr lang="en-GB" i="1" dirty="0"/>
              <a:t>“</a:t>
            </a:r>
            <a:r>
              <a:rPr lang="en-US" i="1" dirty="0"/>
              <a:t>A business that helps support the local community, as well as making money for itself, sort of.”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63093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(Focus Group Meetings,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347812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Findings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b="1" dirty="0"/>
              <a:t>Community Involvement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“</a:t>
            </a:r>
            <a:r>
              <a:rPr lang="en-US" i="1" dirty="0"/>
              <a:t>I think it’s about partnerships really, with businesses, </a:t>
            </a:r>
            <a:r>
              <a:rPr lang="en-US" i="1" dirty="0" smtClean="0"/>
              <a:t>partnerships </a:t>
            </a:r>
            <a:r>
              <a:rPr lang="en-US" i="1" dirty="0"/>
              <a:t>with charities, partnerships with the retail </a:t>
            </a:r>
            <a:r>
              <a:rPr lang="en-US" i="1" dirty="0" err="1"/>
              <a:t>centre</a:t>
            </a:r>
            <a:r>
              <a:rPr lang="en-US" i="1" dirty="0"/>
              <a:t> …”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“I think people, well the Social Enterprise Sector as a whole is not good at marketing itself…”</a:t>
            </a:r>
            <a:r>
              <a:rPr lang="en-GB" i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63093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(Focus Group Meetings,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219563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24"/>
            <a:ext cx="8229600" cy="1143000"/>
          </a:xfrm>
        </p:spPr>
        <p:txBody>
          <a:bodyPr/>
          <a:lstStyle/>
          <a:p>
            <a:r>
              <a:rPr lang="en-GB" b="1" dirty="0"/>
              <a:t>Key Findings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00" y="924386"/>
            <a:ext cx="8910200" cy="57332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/>
              <a:t>Government Support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i="1" dirty="0"/>
              <a:t>“Some of us were having these debates twenty five years ago and we spent a long time talking to Government Ministers about the fact that how much money they would safe…”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“There’s a Minister for Civil Society, [Name]. [Name] does have an interest in Social Enterprise. What, I mean what do Central Government do? I don’t know, I’m similar, I don’t know, but have they put their money where their mouth is? Is the money coming? They must be somewhere mustn’t they, or is it, is it meaningful, is it tokenistic? I don’t know.”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73807" y="64886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(Focus Group Meetings,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185596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040"/>
            <a:ext cx="8229600" cy="1143000"/>
          </a:xfrm>
        </p:spPr>
        <p:txBody>
          <a:bodyPr/>
          <a:lstStyle/>
          <a:p>
            <a:r>
              <a:rPr lang="en-GB" b="1" dirty="0"/>
              <a:t>Key Findings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20"/>
            <a:ext cx="8507288" cy="5257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Universities and Social Enterprise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US" i="1" dirty="0"/>
              <a:t>“University is, you know, its got the links with employers, its got the, its got the intelligence to know where the growth jobs are, the jobs of the future are.”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i="1" dirty="0"/>
              <a:t>“We’ve worked with, in different roles, but with different universities, some of it </a:t>
            </a:r>
            <a:r>
              <a:rPr lang="en-US" i="1" dirty="0" smtClean="0"/>
              <a:t>[…]was </a:t>
            </a:r>
            <a:r>
              <a:rPr lang="en-US" i="1" dirty="0"/>
              <a:t>[Name of University] and it was their sort of link in with industry type thing but it was about higher education links…”</a:t>
            </a:r>
            <a:endParaRPr lang="en-GB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63093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(Focus Group Meetings,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354648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8824" y="6113794"/>
            <a:ext cx="8229600" cy="7548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Figure 1: Knowledge Exchange.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7452" y="589053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 (Halsall and Powell, 2016, p.  3)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877"/>
            <a:ext cx="856466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773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b="1" dirty="0"/>
              <a:t>Developing Best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91977"/>
            <a:ext cx="8568952" cy="39604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Best Practice </a:t>
            </a:r>
          </a:p>
          <a:p>
            <a:pPr lvl="1"/>
            <a:r>
              <a:rPr lang="en-GB" dirty="0"/>
              <a:t>Evidence based research</a:t>
            </a:r>
          </a:p>
          <a:p>
            <a:pPr lvl="1"/>
            <a:r>
              <a:rPr lang="en-GB" dirty="0"/>
              <a:t>Offers different approach </a:t>
            </a:r>
          </a:p>
          <a:p>
            <a:r>
              <a:rPr lang="en-GB" dirty="0"/>
              <a:t>Applied in different ways:</a:t>
            </a:r>
          </a:p>
          <a:p>
            <a:pPr lvl="1"/>
            <a:r>
              <a:rPr lang="en-GB" dirty="0"/>
              <a:t>Society</a:t>
            </a:r>
          </a:p>
          <a:p>
            <a:pPr lvl="1"/>
            <a:r>
              <a:rPr lang="en-GB" dirty="0"/>
              <a:t>Organisations </a:t>
            </a:r>
          </a:p>
          <a:p>
            <a:pPr lvl="1"/>
            <a:r>
              <a:rPr lang="en-GB" dirty="0"/>
              <a:t>Students </a:t>
            </a:r>
          </a:p>
          <a:p>
            <a:r>
              <a:rPr lang="en-GB" dirty="0"/>
              <a:t>Models to explain in easy ways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484" y="1553639"/>
            <a:ext cx="1368152" cy="21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8" y="1556792"/>
            <a:ext cx="1425071" cy="21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1684921" cy="25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30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3109" y="569810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(</a:t>
            </a:r>
            <a:r>
              <a:rPr lang="en-GB" dirty="0" err="1"/>
              <a:t>Oberoi</a:t>
            </a:r>
            <a:r>
              <a:rPr lang="en-GB" dirty="0"/>
              <a:t>, et al., 2019, p.  8)</a:t>
            </a:r>
          </a:p>
        </p:txBody>
      </p:sp>
      <p:sp>
        <p:nvSpPr>
          <p:cNvPr id="2" name="Rectangle 1"/>
          <p:cNvSpPr/>
          <p:nvPr/>
        </p:nvSpPr>
        <p:spPr>
          <a:xfrm>
            <a:off x="345226" y="6067439"/>
            <a:ext cx="7738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Figure 2: A Model for Social Enterprise. 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59" y="188640"/>
            <a:ext cx="8620125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61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561"/>
            <a:ext cx="8229600" cy="1143000"/>
          </a:xfrm>
        </p:spPr>
        <p:txBody>
          <a:bodyPr/>
          <a:lstStyle/>
          <a:p>
            <a:r>
              <a:rPr lang="en-GB" b="1" dirty="0"/>
              <a:t>Layout of 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5446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Introduction </a:t>
            </a:r>
          </a:p>
          <a:p>
            <a:r>
              <a:rPr lang="en-GB" dirty="0"/>
              <a:t>A Note on Methodology: This Research </a:t>
            </a:r>
          </a:p>
          <a:p>
            <a:r>
              <a:rPr lang="en-GB" dirty="0"/>
              <a:t>Framing Social Enterprise</a:t>
            </a:r>
          </a:p>
          <a:p>
            <a:r>
              <a:rPr lang="en-GB" dirty="0"/>
              <a:t>Governance</a:t>
            </a:r>
          </a:p>
          <a:p>
            <a:r>
              <a:rPr lang="en-GB" dirty="0"/>
              <a:t>Globalisation and Social Policy </a:t>
            </a:r>
          </a:p>
          <a:p>
            <a:r>
              <a:rPr lang="en-GB" dirty="0"/>
              <a:t>The Curriculum </a:t>
            </a:r>
          </a:p>
          <a:p>
            <a:r>
              <a:rPr lang="en-GB" dirty="0"/>
              <a:t>Examples of Social Enterprises in the UK </a:t>
            </a:r>
          </a:p>
          <a:p>
            <a:r>
              <a:rPr lang="en-GB" dirty="0"/>
              <a:t>Key Findings </a:t>
            </a:r>
          </a:p>
          <a:p>
            <a:r>
              <a:rPr lang="en-GB" dirty="0"/>
              <a:t>Best Practice</a:t>
            </a:r>
          </a:p>
          <a:p>
            <a:r>
              <a:rPr lang="en-GB" dirty="0"/>
              <a:t>Mentoring </a:t>
            </a:r>
          </a:p>
          <a:p>
            <a:r>
              <a:rPr lang="en-GB" dirty="0"/>
              <a:t>Concluding Thoughts </a:t>
            </a:r>
          </a:p>
          <a:p>
            <a:r>
              <a:rPr lang="en-GB" dirty="0"/>
              <a:t>Key Questions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221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4350" y="6346876"/>
            <a:ext cx="3719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Figure 3: The Importance of Mentorship.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7" y="89141"/>
            <a:ext cx="5280580" cy="66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306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Concluding Thoughts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5410944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Social enterprise is a key component in tackling societal and economic challenges</a:t>
            </a:r>
          </a:p>
          <a:p>
            <a:r>
              <a:rPr lang="en-GB" dirty="0"/>
              <a:t>New emphasis on the relationship between the public sector and local communities</a:t>
            </a:r>
          </a:p>
          <a:p>
            <a:r>
              <a:rPr lang="en-GB" dirty="0"/>
              <a:t>Clear international context </a:t>
            </a:r>
          </a:p>
          <a:p>
            <a:r>
              <a:rPr lang="en-GB" dirty="0"/>
              <a:t>Applied best practice examples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518" y="4318021"/>
            <a:ext cx="2619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869" y="1772816"/>
            <a:ext cx="2730674" cy="23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06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/>
              <a:t>Concluding Thoughts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41168"/>
          </a:xfrm>
        </p:spPr>
        <p:txBody>
          <a:bodyPr>
            <a:normAutofit/>
          </a:bodyPr>
          <a:lstStyle/>
          <a:p>
            <a:r>
              <a:rPr lang="en-GB" dirty="0"/>
              <a:t>Future research opportunities for us to think about: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Closer research collaboration 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Further development of social enterprise in higher education 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Global links: China, India and U.K.</a:t>
            </a:r>
          </a:p>
          <a:p>
            <a:pPr lvl="2"/>
            <a:r>
              <a:rPr lang="en-GB" dirty="0"/>
              <a:t>Social enterprise and social value creation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240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en-GB" b="1" dirty="0"/>
              <a:t>References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2500" dirty="0" err="1"/>
              <a:t>Defourny</a:t>
            </a:r>
            <a:r>
              <a:rPr lang="en-GB" sz="2500" dirty="0"/>
              <a:t>, J. (2001) ‘Introduction: From Third Sector to Social Enterprise’, In C. </a:t>
            </a:r>
            <a:r>
              <a:rPr lang="en-GB" sz="2500" dirty="0" err="1"/>
              <a:t>Borzaga</a:t>
            </a:r>
            <a:r>
              <a:rPr lang="en-GB" sz="2500" dirty="0"/>
              <a:t> and J. </a:t>
            </a:r>
            <a:r>
              <a:rPr lang="en-GB" sz="2500" dirty="0" err="1"/>
              <a:t>Defourny</a:t>
            </a:r>
            <a:r>
              <a:rPr lang="en-GB" sz="2500" dirty="0"/>
              <a:t> (Eds.) </a:t>
            </a:r>
            <a:r>
              <a:rPr lang="en-GB" sz="2500" i="1" dirty="0"/>
              <a:t>The Emergence of Social Enterprise,</a:t>
            </a:r>
            <a:r>
              <a:rPr lang="en-GB" sz="2500" dirty="0"/>
              <a:t> London: Routledge, pp. 1-28.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 err="1"/>
              <a:t>Duina</a:t>
            </a:r>
            <a:r>
              <a:rPr lang="en-GB" sz="2500" dirty="0"/>
              <a:t>, F. (2011) </a:t>
            </a:r>
            <a:r>
              <a:rPr lang="en-GB" sz="2500" i="1" dirty="0"/>
              <a:t>Institutions and the Economy,</a:t>
            </a:r>
            <a:r>
              <a:rPr lang="en-GB" sz="2500" dirty="0"/>
              <a:t> Cambridge: Polity Press.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 err="1"/>
              <a:t>Halsall</a:t>
            </a:r>
            <a:r>
              <a:rPr lang="en-GB" sz="2500" dirty="0"/>
              <a:t>, J. P. and Powell, J. L. (2016) ‘Crafting Knowledge Exchange in the Social Science Agenda’, </a:t>
            </a:r>
            <a:r>
              <a:rPr lang="en-GB" sz="2500" i="1" dirty="0"/>
              <a:t>Cogent Social Sciences</a:t>
            </a:r>
            <a:r>
              <a:rPr lang="en-GB" sz="2500" dirty="0"/>
              <a:t>, 2, pp. 1-6, ISSN: 2331-1886.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 err="1"/>
              <a:t>Moizer</a:t>
            </a:r>
            <a:r>
              <a:rPr lang="en-GB" sz="2500" dirty="0"/>
              <a:t>, J. and Tracey, P. (2010) ‘Strategy Making in Social Enterprise: The Role of Resource Allocation and Its Effects on Organizational Sustainability’, </a:t>
            </a:r>
            <a:r>
              <a:rPr lang="en-GB" sz="2500" i="1" dirty="0"/>
              <a:t>Systems Research and </a:t>
            </a:r>
            <a:r>
              <a:rPr lang="en-GB" sz="2500" i="1" dirty="0" err="1"/>
              <a:t>Behavioral</a:t>
            </a:r>
            <a:r>
              <a:rPr lang="en-GB" sz="2500" i="1" dirty="0"/>
              <a:t> Science,</a:t>
            </a:r>
            <a:r>
              <a:rPr lang="en-GB" sz="2500" dirty="0"/>
              <a:t> Vol. 27, pp. 252-266.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US" sz="2500" dirty="0"/>
              <a:t>Oberoi, R., </a:t>
            </a:r>
            <a:r>
              <a:rPr lang="en-US" sz="2500" dirty="0" err="1"/>
              <a:t>Halsall</a:t>
            </a:r>
            <a:r>
              <a:rPr lang="en-US" sz="2500" dirty="0"/>
              <a:t>, J. P. and Snowden, M. (2019a) ‘Mapping the Role of Social Enterprise: A Sustainable Model for Future?’, In R. Narayan </a:t>
            </a:r>
            <a:r>
              <a:rPr lang="en-US" sz="2500" dirty="0" err="1"/>
              <a:t>Kar</a:t>
            </a:r>
            <a:r>
              <a:rPr lang="en-US" sz="2500" dirty="0"/>
              <a:t> and K. Tiwari (Eds.) </a:t>
            </a:r>
            <a:r>
              <a:rPr lang="en-US" sz="2500" i="1" dirty="0"/>
              <a:t>Towards a Sustainable Future: Cross-cultural Strategies, Practices and Advancements, </a:t>
            </a:r>
            <a:r>
              <a:rPr lang="en-US" sz="2500" dirty="0"/>
              <a:t>London</a:t>
            </a:r>
            <a:r>
              <a:rPr lang="en-US" sz="2500" i="1" dirty="0"/>
              <a:t>: </a:t>
            </a:r>
            <a:r>
              <a:rPr lang="en-US" sz="2500" dirty="0"/>
              <a:t>Bloomsbury Publishing, pp. 89 -108.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Oberoi, R. and </a:t>
            </a:r>
            <a:r>
              <a:rPr lang="en-US" sz="2500" dirty="0" err="1"/>
              <a:t>Halsall</a:t>
            </a:r>
            <a:r>
              <a:rPr lang="en-US" sz="2500" dirty="0"/>
              <a:t>, J. P. (</a:t>
            </a:r>
            <a:r>
              <a:rPr lang="en-US" sz="2500" dirty="0" smtClean="0"/>
              <a:t>2019) </a:t>
            </a:r>
            <a:r>
              <a:rPr lang="en-US" sz="2500" dirty="0"/>
              <a:t>‘Social Enterprise as Catalyst for Change: Case Study of India and UK’, In S. </a:t>
            </a:r>
            <a:r>
              <a:rPr lang="en-US" sz="2500" dirty="0" err="1"/>
              <a:t>Seifi</a:t>
            </a:r>
            <a:r>
              <a:rPr lang="en-US" sz="2500" dirty="0"/>
              <a:t> and D. Crowther (Eds.) </a:t>
            </a:r>
            <a:r>
              <a:rPr lang="en-US" sz="2500" i="1" dirty="0"/>
              <a:t>Approaches to Global Sustainability, Markets, and Governance,</a:t>
            </a:r>
            <a:r>
              <a:rPr lang="en-US" sz="2500" dirty="0"/>
              <a:t> Springer: New York, Chapter 15, </a:t>
            </a:r>
            <a:r>
              <a:rPr lang="en-GB" sz="2500" dirty="0"/>
              <a:t>pp.231-224.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Park, C., Lee, J. and Wilding, M. (2017) ‘Distorted Policy Transfer?: South Korea’s Adaptation of UK Social Enterprise Policy’, </a:t>
            </a:r>
            <a:r>
              <a:rPr lang="en-GB" sz="2500" i="1" dirty="0"/>
              <a:t>Policy Studies</a:t>
            </a:r>
            <a:r>
              <a:rPr lang="en-GB" sz="2500" dirty="0"/>
              <a:t>, Vol. 38(1), pp. 39-58.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Sinclair, S., </a:t>
            </a:r>
            <a:r>
              <a:rPr lang="en-GB" sz="2500" dirty="0" err="1"/>
              <a:t>Mazzei</a:t>
            </a:r>
            <a:r>
              <a:rPr lang="en-GB" sz="2500" dirty="0"/>
              <a:t>, M., </a:t>
            </a:r>
            <a:r>
              <a:rPr lang="en-GB" sz="2500" dirty="0" err="1"/>
              <a:t>Baglioni</a:t>
            </a:r>
            <a:r>
              <a:rPr lang="en-GB" sz="2500" dirty="0"/>
              <a:t>, S. and Roy, M. J. (2018) ‘Social Innovation, Social Enterprise, and Local Public Services: Undertaking Transformation?’, </a:t>
            </a:r>
            <a:r>
              <a:rPr lang="en-GB" sz="2500" i="1" dirty="0"/>
              <a:t>Social Policy and Administration</a:t>
            </a:r>
            <a:r>
              <a:rPr lang="en-GB" sz="2500" dirty="0"/>
              <a:t>, Vol. 52(7), pp. 1317-1331.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Sinclair, T. J. (2012) </a:t>
            </a:r>
            <a:r>
              <a:rPr lang="en-GB" sz="2500" i="1" dirty="0"/>
              <a:t>Global Governance, </a:t>
            </a:r>
            <a:r>
              <a:rPr lang="en-GB" sz="2500" dirty="0"/>
              <a:t>Cambridge: Polity Press.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UN. (2019) Sustainable Development Goals, Web link: https://sustainabledevelopment.un.org/?menu=1300</a:t>
            </a:r>
          </a:p>
          <a:p>
            <a:pPr marL="0" indent="0">
              <a:buNone/>
            </a:pPr>
            <a:r>
              <a:rPr lang="en-GB" sz="2500" dirty="0"/>
              <a:t>(Accessed 19</a:t>
            </a:r>
            <a:r>
              <a:rPr lang="en-GB" sz="2500" baseline="30000" dirty="0"/>
              <a:t>th</a:t>
            </a:r>
            <a:r>
              <a:rPr lang="en-GB" sz="2500" dirty="0"/>
              <a:t> July 2019). 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 err="1"/>
              <a:t>Yeates</a:t>
            </a:r>
            <a:r>
              <a:rPr lang="en-GB" sz="2500" dirty="0"/>
              <a:t>, N. (2001) </a:t>
            </a:r>
            <a:r>
              <a:rPr lang="en-GB" sz="2500" i="1" dirty="0"/>
              <a:t>Globalization and Social Policy,</a:t>
            </a:r>
            <a:r>
              <a:rPr lang="en-GB" sz="2500" dirty="0"/>
              <a:t> London: Sage.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765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940"/>
            <a:ext cx="8229600" cy="1143000"/>
          </a:xfrm>
        </p:spPr>
        <p:txBody>
          <a:bodyPr/>
          <a:lstStyle/>
          <a:p>
            <a:r>
              <a:rPr lang="en-GB" b="1" dirty="0"/>
              <a:t>Acknowledgments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1845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research team would like to thank the following organisations and people: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The British Council </a:t>
            </a:r>
          </a:p>
          <a:p>
            <a:pPr lvl="1"/>
            <a:r>
              <a:rPr lang="en-GB" dirty="0"/>
              <a:t>Universities: Delhi, Huddersfield and Leeds </a:t>
            </a:r>
          </a:p>
          <a:p>
            <a:pPr lvl="1"/>
            <a:r>
              <a:rPr lang="en-GB" dirty="0"/>
              <a:t>Global Diversity (Huddersfield) </a:t>
            </a:r>
          </a:p>
          <a:p>
            <a:pPr lvl="1"/>
            <a:r>
              <a:rPr lang="en-GB" dirty="0"/>
              <a:t>Social Enterprise Organisations</a:t>
            </a:r>
          </a:p>
          <a:p>
            <a:pPr lvl="1"/>
            <a:r>
              <a:rPr lang="en-GB" dirty="0"/>
              <a:t>Participants in the research </a:t>
            </a:r>
          </a:p>
          <a:p>
            <a:pPr lvl="1"/>
            <a:r>
              <a:rPr lang="en-GB" dirty="0"/>
              <a:t>Mrs Susan H. Smith, Ms Stefanie El Madawi, Ms Alice Price, Prof. Liz Towns-Andrews and Mr Phil Clegg. </a:t>
            </a:r>
          </a:p>
        </p:txBody>
      </p:sp>
    </p:spTree>
    <p:extLst>
      <p:ext uri="{BB962C8B-B14F-4D97-AF65-F5344CB8AC3E}">
        <p14:creationId xmlns:p14="http://schemas.microsoft.com/office/powerpoint/2010/main" xmlns="" val="249964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Thanks for Listening.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153" y="3429000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i="1" dirty="0"/>
              <a:t>Any Questions?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034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5229200"/>
            <a:ext cx="89249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421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Define social enterprise.</a:t>
            </a:r>
          </a:p>
          <a:p>
            <a:pPr marL="514350" indent="-514350">
              <a:buFont typeface="+mj-lt"/>
              <a:buAutoNum type="arabicPeriod"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What are the global distinctions for social enterprise? </a:t>
            </a:r>
          </a:p>
          <a:p>
            <a:pPr marL="514350" indent="-514350">
              <a:buFont typeface="+mj-lt"/>
              <a:buAutoNum type="arabicPeriod"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How can we make society better?</a:t>
            </a:r>
          </a:p>
          <a:p>
            <a:pPr marL="514350" indent="-514350">
              <a:buFont typeface="+mj-lt"/>
              <a:buAutoNum type="arabicPeriod"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What are the key elements of global governance?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407916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23" y="116632"/>
            <a:ext cx="8229600" cy="1143000"/>
          </a:xfrm>
        </p:spPr>
        <p:txBody>
          <a:bodyPr/>
          <a:lstStyle/>
          <a:p>
            <a:r>
              <a:rPr lang="en-GB" b="1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1" y="1196752"/>
            <a:ext cx="8219256" cy="3196952"/>
          </a:xfrm>
        </p:spPr>
        <p:txBody>
          <a:bodyPr>
            <a:normAutofit fontScale="92500"/>
          </a:bodyPr>
          <a:lstStyle/>
          <a:p>
            <a:r>
              <a:rPr lang="en-GB" dirty="0"/>
              <a:t>Societal changes </a:t>
            </a:r>
          </a:p>
          <a:p>
            <a:pPr lvl="1"/>
            <a:r>
              <a:rPr lang="en-GB" dirty="0"/>
              <a:t>economic, social, political and cultural contexts</a:t>
            </a:r>
          </a:p>
          <a:p>
            <a:r>
              <a:rPr lang="en-GB" dirty="0"/>
              <a:t>The importance of institutions </a:t>
            </a:r>
          </a:p>
          <a:p>
            <a:pPr lvl="1"/>
            <a:r>
              <a:rPr lang="en-GB" dirty="0"/>
              <a:t>International, governmental and community</a:t>
            </a:r>
          </a:p>
          <a:p>
            <a:r>
              <a:rPr lang="en-GB" dirty="0"/>
              <a:t>Institutions have formed the bedrock </a:t>
            </a:r>
            <a:r>
              <a:rPr lang="en-GB" dirty="0" smtClean="0"/>
              <a:t>of society</a:t>
            </a:r>
            <a:endParaRPr lang="en-GB" dirty="0"/>
          </a:p>
          <a:p>
            <a:r>
              <a:rPr lang="en-GB" dirty="0"/>
              <a:t>Support mechanism for different social groups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020" y="443711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i="1" dirty="0"/>
              <a:t>“….institutions are the formal and informal rules and practices which impact the economic behaviour of individuals and organisations, the economies of nation-states, and economic life at the international level.”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6256" y="6290426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Duina</a:t>
            </a:r>
            <a:r>
              <a:rPr lang="en-GB" dirty="0"/>
              <a:t>, 2011, p. 24) </a:t>
            </a:r>
          </a:p>
        </p:txBody>
      </p:sp>
    </p:spTree>
    <p:extLst>
      <p:ext uri="{BB962C8B-B14F-4D97-AF65-F5344CB8AC3E}">
        <p14:creationId xmlns:p14="http://schemas.microsoft.com/office/powerpoint/2010/main" xmlns="" val="206736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275040" cy="1570186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A Note on </a:t>
            </a:r>
            <a:br>
              <a:rPr lang="en-GB" b="1" dirty="0"/>
            </a:br>
            <a:r>
              <a:rPr lang="en-GB" b="1" dirty="0"/>
              <a:t>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en-GB" dirty="0"/>
              <a:t>Case study examples</a:t>
            </a:r>
          </a:p>
          <a:p>
            <a:r>
              <a:rPr lang="en-GB" dirty="0"/>
              <a:t>Qualitative research element:</a:t>
            </a:r>
          </a:p>
          <a:p>
            <a:pPr lvl="1"/>
            <a:r>
              <a:rPr lang="en-GB" dirty="0"/>
              <a:t>Focus Groups and </a:t>
            </a:r>
            <a:r>
              <a:rPr lang="en-GB" dirty="0" smtClean="0"/>
              <a:t>Semi-Structured </a:t>
            </a:r>
            <a:r>
              <a:rPr lang="en-GB" dirty="0"/>
              <a:t>Interviews</a:t>
            </a:r>
          </a:p>
          <a:p>
            <a:r>
              <a:rPr lang="en-GB" dirty="0"/>
              <a:t>The recruitment process</a:t>
            </a:r>
          </a:p>
          <a:p>
            <a:pPr lvl="1"/>
            <a:r>
              <a:rPr lang="en-GB" dirty="0"/>
              <a:t>Gatekeepers </a:t>
            </a:r>
          </a:p>
          <a:p>
            <a:r>
              <a:rPr lang="en-GB" dirty="0"/>
              <a:t>Ethical process </a:t>
            </a:r>
          </a:p>
          <a:p>
            <a:pPr lvl="1"/>
            <a:r>
              <a:rPr lang="en-GB" dirty="0"/>
              <a:t>Information Sheet and </a:t>
            </a:r>
            <a:r>
              <a:rPr lang="en-GB" dirty="0" smtClean="0"/>
              <a:t>Consent </a:t>
            </a:r>
            <a:r>
              <a:rPr lang="en-GB" dirty="0"/>
              <a:t>Form </a:t>
            </a:r>
          </a:p>
          <a:p>
            <a:r>
              <a:rPr lang="en-GB" dirty="0"/>
              <a:t>Thematic Analysis (Themes from findings)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255" y="364"/>
            <a:ext cx="37560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61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Framing Social Enterprise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Social enterprise has become an increasingly important factor in societal issues</a:t>
            </a:r>
          </a:p>
          <a:p>
            <a:pPr lvl="1"/>
            <a:r>
              <a:rPr lang="en-GB" dirty="0"/>
              <a:t>See the work of: Sinclair, et al., 2018; Park, et al., 2017; </a:t>
            </a:r>
            <a:r>
              <a:rPr lang="en-GB" dirty="0" err="1"/>
              <a:t>Moizer</a:t>
            </a:r>
            <a:r>
              <a:rPr lang="en-GB" dirty="0"/>
              <a:t> and Tracey, 2010. </a:t>
            </a:r>
          </a:p>
          <a:p>
            <a:r>
              <a:rPr lang="en-GB" dirty="0"/>
              <a:t>Social enterprise - there is no common agreement</a:t>
            </a:r>
          </a:p>
          <a:p>
            <a:r>
              <a:rPr lang="en-GB" dirty="0"/>
              <a:t>International context:</a:t>
            </a:r>
          </a:p>
          <a:p>
            <a:pPr lvl="1"/>
            <a:r>
              <a:rPr lang="en-GB" dirty="0"/>
              <a:t>Sustainable Development Goals </a:t>
            </a:r>
          </a:p>
          <a:p>
            <a:pPr lvl="1"/>
            <a:r>
              <a:rPr lang="en-GB" dirty="0"/>
              <a:t>See the work of: Oberoi, </a:t>
            </a:r>
            <a:r>
              <a:rPr lang="en-GB" dirty="0" err="1"/>
              <a:t>Halsall</a:t>
            </a:r>
            <a:r>
              <a:rPr lang="en-GB" dirty="0"/>
              <a:t> and Snowden (</a:t>
            </a:r>
            <a:r>
              <a:rPr lang="en-GB" dirty="0" smtClean="0"/>
              <a:t>2019) </a:t>
            </a:r>
            <a:endParaRPr lang="en-GB" dirty="0"/>
          </a:p>
          <a:p>
            <a:r>
              <a:rPr lang="en-GB" dirty="0" err="1"/>
              <a:t>Defourny</a:t>
            </a:r>
            <a:r>
              <a:rPr lang="en-GB" dirty="0"/>
              <a:t> (2001) clear standards that an individual can follow</a:t>
            </a:r>
          </a:p>
          <a:p>
            <a:pPr lvl="1"/>
            <a:r>
              <a:rPr lang="en-GB" dirty="0"/>
              <a:t>The </a:t>
            </a:r>
            <a:r>
              <a:rPr lang="en-GB" u="sng" dirty="0"/>
              <a:t>Four</a:t>
            </a:r>
            <a:r>
              <a:rPr lang="en-GB" dirty="0"/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xmlns="" val="273191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Framing Social Enterprise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A social enterprise is:</a:t>
            </a:r>
          </a:p>
          <a:p>
            <a:endParaRPr lang="en-GB" dirty="0"/>
          </a:p>
          <a:p>
            <a:pPr lvl="1"/>
            <a:r>
              <a:rPr lang="en-GB" sz="3200" i="1" dirty="0"/>
              <a:t>“a business venture that brings people and communities together for economic development and social gain. Because it is a business, it is expected to generate a surplus and that surplus is to be for the benefit of the community that it serves.”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20072" y="6165304"/>
            <a:ext cx="357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(Martin and Thompson, 2010, p. 13)</a:t>
            </a:r>
          </a:p>
        </p:txBody>
      </p:sp>
    </p:spTree>
    <p:extLst>
      <p:ext uri="{BB962C8B-B14F-4D97-AF65-F5344CB8AC3E}">
        <p14:creationId xmlns:p14="http://schemas.microsoft.com/office/powerpoint/2010/main" xmlns="" val="260381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66130"/>
          </a:xfrm>
        </p:spPr>
        <p:txBody>
          <a:bodyPr>
            <a:normAutofit/>
          </a:bodyPr>
          <a:lstStyle/>
          <a:p>
            <a:r>
              <a:rPr lang="en-GB" sz="3400" b="1" dirty="0"/>
              <a:t>The 2030 Agenda for Sustainable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435280" cy="3989040"/>
          </a:xfrm>
        </p:spPr>
        <p:txBody>
          <a:bodyPr>
            <a:normAutofit/>
          </a:bodyPr>
          <a:lstStyle/>
          <a:p>
            <a:r>
              <a:rPr lang="en-GB" dirty="0"/>
              <a:t>September 2015</a:t>
            </a:r>
          </a:p>
          <a:p>
            <a:pPr lvl="1"/>
            <a:r>
              <a:rPr lang="en-GB" i="1" dirty="0"/>
              <a:t>“shared blueprint for peace and prosperity for people and the planet, now and into the future” </a:t>
            </a:r>
          </a:p>
          <a:p>
            <a:pPr lvl="1"/>
            <a:r>
              <a:rPr lang="en-GB" i="1" dirty="0"/>
              <a:t>“an urgent call for action by all countries - developed and developing - in a global partnership” </a:t>
            </a:r>
            <a:r>
              <a:rPr lang="en-GB" dirty="0"/>
              <a:t>(UN, 2019)</a:t>
            </a:r>
          </a:p>
          <a:p>
            <a:r>
              <a:rPr lang="en-GB" dirty="0"/>
              <a:t>Seventeen Sustainable Development Goals</a:t>
            </a:r>
          </a:p>
          <a:p>
            <a:pPr lvl="1"/>
            <a:r>
              <a:rPr lang="en-GB" dirty="0"/>
              <a:t>Enact and create a cohesive global partnership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0" y="874690"/>
            <a:ext cx="36861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74690"/>
            <a:ext cx="3384376" cy="23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089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Global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i="1" dirty="0"/>
              <a:t>“….global governance implies change in what states are and what they can do as new ways of making decisions and acting on collective problems </a:t>
            </a:r>
            <a:r>
              <a:rPr lang="en-GB" i="1" dirty="0" smtClean="0"/>
              <a:t>that develop</a:t>
            </a:r>
            <a:r>
              <a:rPr lang="en-GB" i="1" dirty="0"/>
              <a:t>.”</a:t>
            </a:r>
          </a:p>
          <a:p>
            <a:pPr marL="0" indent="0" algn="just">
              <a:buNone/>
            </a:pPr>
            <a:endParaRPr lang="en-GB" i="1" dirty="0"/>
          </a:p>
          <a:p>
            <a:pPr algn="just"/>
            <a:r>
              <a:rPr lang="en-GB" dirty="0"/>
              <a:t>International community </a:t>
            </a:r>
          </a:p>
          <a:p>
            <a:pPr algn="just"/>
            <a:r>
              <a:rPr lang="en-GB" dirty="0"/>
              <a:t>Institutions working together</a:t>
            </a:r>
          </a:p>
          <a:p>
            <a:pPr lvl="1"/>
            <a:r>
              <a:rPr lang="en-GB" dirty="0"/>
              <a:t>UN, Governments, NGOs, Social Enterprise, Private Sector </a:t>
            </a:r>
          </a:p>
          <a:p>
            <a:r>
              <a:rPr lang="en-GB" dirty="0"/>
              <a:t>To stop global uncertainty 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(Sinclair, 2012, p. 1)</a:t>
            </a:r>
          </a:p>
        </p:txBody>
      </p:sp>
    </p:spTree>
    <p:extLst>
      <p:ext uri="{BB962C8B-B14F-4D97-AF65-F5344CB8AC3E}">
        <p14:creationId xmlns:p14="http://schemas.microsoft.com/office/powerpoint/2010/main" xmlns="" val="180942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Globalisation and Social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“Social policy is a key area in which the politics of globalisation are fought out.”</a:t>
            </a:r>
          </a:p>
          <a:p>
            <a:endParaRPr lang="en-GB" dirty="0"/>
          </a:p>
          <a:p>
            <a:r>
              <a:rPr lang="en-GB" dirty="0"/>
              <a:t>How does global capitalism </a:t>
            </a:r>
            <a:r>
              <a:rPr lang="en-GB" dirty="0" smtClean="0"/>
              <a:t>currently differ </a:t>
            </a:r>
            <a:r>
              <a:rPr lang="en-GB" dirty="0"/>
              <a:t>from previous periods?</a:t>
            </a:r>
          </a:p>
          <a:p>
            <a:r>
              <a:rPr lang="en-GB" dirty="0"/>
              <a:t>What are the implications for governments, employers, workers, communities, families, households and individuals?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8224" y="6237314"/>
            <a:ext cx="2037737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alibri"/>
              </a:rPr>
              <a:t>Yeates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 2001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p.</a:t>
            </a:r>
            <a:r>
              <a:rPr lang="en-GB" sz="18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1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7814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1294</Words>
  <Application>Microsoft Office PowerPoint</Application>
  <PresentationFormat>On-screen Show (4:3)</PresentationFormat>
  <Paragraphs>191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Joined-Up Thinking: Social Enterprise, Research and the Curriculum in Today’s Global World</vt:lpstr>
      <vt:lpstr>Layout of Session </vt:lpstr>
      <vt:lpstr>Introduction </vt:lpstr>
      <vt:lpstr>A Note on  Methodology </vt:lpstr>
      <vt:lpstr>Framing Social Enterprise </vt:lpstr>
      <vt:lpstr>Framing Social Enterprise </vt:lpstr>
      <vt:lpstr>The 2030 Agenda for Sustainable Development</vt:lpstr>
      <vt:lpstr>Global Governance</vt:lpstr>
      <vt:lpstr>Globalisation and Social Policy </vt:lpstr>
      <vt:lpstr>Globalisation and Social Policy </vt:lpstr>
      <vt:lpstr>The Curriculum </vt:lpstr>
      <vt:lpstr>Examples of Social Enterprises in the UK</vt:lpstr>
      <vt:lpstr>Key Findings (1)</vt:lpstr>
      <vt:lpstr>Key Findings (2)</vt:lpstr>
      <vt:lpstr>Key Findings (3)</vt:lpstr>
      <vt:lpstr>Key Findings (4)</vt:lpstr>
      <vt:lpstr>Slide 17</vt:lpstr>
      <vt:lpstr>Developing Best Practice </vt:lpstr>
      <vt:lpstr>Slide 19</vt:lpstr>
      <vt:lpstr>Slide 20</vt:lpstr>
      <vt:lpstr>Concluding Thoughts (1) </vt:lpstr>
      <vt:lpstr>Concluding Thoughts (2)</vt:lpstr>
      <vt:lpstr>References </vt:lpstr>
      <vt:lpstr>Acknowledgments </vt:lpstr>
      <vt:lpstr>Thanks for Listening. </vt:lpstr>
      <vt:lpstr>Key Questions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Enterprise, Research and the Curriculum</dc:title>
  <dc:creator>Jamie Halsall</dc:creator>
  <cp:lastModifiedBy>Roopinder</cp:lastModifiedBy>
  <cp:revision>114</cp:revision>
  <dcterms:created xsi:type="dcterms:W3CDTF">2019-10-05T15:44:18Z</dcterms:created>
  <dcterms:modified xsi:type="dcterms:W3CDTF">2020-03-14T04:33:41Z</dcterms:modified>
</cp:coreProperties>
</file>